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1"/>
  </p:sldMasterIdLst>
  <p:notesMasterIdLst>
    <p:notesMasterId r:id="rId16"/>
  </p:notesMasterIdLst>
  <p:sldIdLst>
    <p:sldId id="256" r:id="rId2"/>
    <p:sldId id="297" r:id="rId3"/>
    <p:sldId id="292" r:id="rId4"/>
    <p:sldId id="299" r:id="rId5"/>
    <p:sldId id="301" r:id="rId6"/>
    <p:sldId id="31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</p:sldIdLst>
  <p:sldSz cx="9906000" cy="6858000" type="A4"/>
  <p:notesSz cx="6799263" cy="9929813"/>
  <p:embeddedFontLst>
    <p:embeddedFont>
      <p:font typeface="Arial Black" panose="020B0A04020102020204" pitchFamily="34" charset="0"/>
      <p:bold r:id="rId17"/>
    </p:embeddedFont>
    <p:embeddedFont>
      <p:font typeface="DIN Pro Black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IN Pro Cond Medium" panose="020B0606020101010102" charset="-52"/>
      <p:regular r:id="rId26"/>
      <p:bold r:id="rId27"/>
      <p:italic r:id="rId28"/>
    </p:embeddedFont>
    <p:embeddedFont>
      <p:font typeface="DIN Pro Cond Black" panose="020B0A06020101010102" charset="-52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0DF"/>
    <a:srgbClr val="3F54BF"/>
    <a:srgbClr val="D9EFFF"/>
    <a:srgbClr val="E0E1E8"/>
    <a:srgbClr val="D1D3DD"/>
    <a:srgbClr val="FF6D6D"/>
    <a:srgbClr val="EFEFF1"/>
    <a:srgbClr val="AAAEC0"/>
    <a:srgbClr val="A8AAC2"/>
    <a:srgbClr val="8C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выявленных нарушений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698713017880204E-17"/>
                  <c:y val="0.48748163230946567"/>
                </c:manualLayout>
              </c:layout>
              <c:tx>
                <c:rich>
                  <a:bodyPr/>
                  <a:lstStyle/>
                  <a:p>
                    <a:fld id="{A30BA0AC-DD54-4AC5-8958-A2A3EAE532F3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1F9-4B69-B231-CC43FEC6F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9-4B69-B231-CC43FEC6FD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кв.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853035177835058E-3"/>
                  <c:y val="0.19047555563702667"/>
                </c:manualLayout>
              </c:layout>
              <c:tx>
                <c:rich>
                  <a:bodyPr/>
                  <a:lstStyle/>
                  <a:p>
                    <a:fld id="{CB145934-5A32-46DC-BAC9-8EF8C93F0368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1F9-4B69-B231-CC43FEC6F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F9-4B69-B231-CC43FEC6F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69944"/>
        <c:axId val="129069160"/>
      </c:barChart>
      <c:catAx>
        <c:axId val="12906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069160"/>
        <c:crosses val="autoZero"/>
        <c:auto val="1"/>
        <c:lblAlgn val="ctr"/>
        <c:lblOffset val="100"/>
        <c:noMultiLvlLbl val="0"/>
      </c:catAx>
      <c:valAx>
        <c:axId val="12906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06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96009362591889E-2"/>
          <c:y val="2.0655135859657704E-2"/>
          <c:w val="0.9440633087823157"/>
          <c:h val="0.826447495253627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E3-4EF8-B129-A036B01F29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E3-4EF8-B129-A036B01F296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E3-4EF8-B129-A036B01F296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E3-4EF8-B129-A036B01F2962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E3-4EF8-B129-A036B01F2962}"/>
              </c:ext>
            </c:extLst>
          </c:dPt>
          <c:dLbls>
            <c:dLbl>
              <c:idx val="0"/>
              <c:layout>
                <c:manualLayout>
                  <c:x val="-2.3362032735594996E-2"/>
                  <c:y val="4.0566638126384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B2436A-0884-4BB4-BB57-D96D0A2F2045}" type="VALUE">
                      <a:rPr lang="en-US" sz="1600" baseline="0" dirty="0"/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067399065054113E-2"/>
                      <c:h val="6.7501796639388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E3-4EF8-B129-A036B01F2962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4E3-4EF8-B129-A036B01F29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3FD0B83-1D2B-4FDE-AE8E-822E80D1F187}" type="VALUE">
                      <a:rPr lang="en-US" sz="2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E3-4EF8-B129-A036B01F2962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4E3-4EF8-B129-A036B01F29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2130082-28C9-4C68-8922-7C529229ED97}" type="VALUE">
                      <a:rPr lang="en-US" sz="2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4E3-4EF8-B129-A036B01F29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ч. 5 ст. 5 № 152-ФЗ</c:v>
                </c:pt>
                <c:pt idx="1">
                  <c:v>ч. 1 ст. 6 № 152-ФЗ</c:v>
                </c:pt>
                <c:pt idx="2">
                  <c:v>ч. 2 ст. 18.1 № 152-ФЗ, п. 2 ПП РФ № 211</c:v>
                </c:pt>
                <c:pt idx="3">
                  <c:v>ч. 7 ст. 22 № 152-ФЗ</c:v>
                </c:pt>
                <c:pt idx="4">
                  <c:v>иные нарушения в области персональных данных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3.5999999999999997E-2</c:v>
                </c:pt>
                <c:pt idx="1">
                  <c:v>0.21099999999999999</c:v>
                </c:pt>
                <c:pt idx="2">
                  <c:v>0.41270000000000001</c:v>
                </c:pt>
                <c:pt idx="3">
                  <c:v>0.22009999999999999</c:v>
                </c:pt>
                <c:pt idx="4" formatCode="0%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E3-4EF8-B129-A036B01F2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8215"/>
          </a:xfrm>
          <a:prstGeom prst="rect">
            <a:avLst/>
          </a:prstGeom>
        </p:spPr>
        <p:txBody>
          <a:bodyPr vert="horz" lIns="91452" tIns="45726" rIns="91452" bIns="457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5" y="1"/>
            <a:ext cx="2946347" cy="498215"/>
          </a:xfrm>
          <a:prstGeom prst="rect">
            <a:avLst/>
          </a:prstGeom>
        </p:spPr>
        <p:txBody>
          <a:bodyPr vert="horz" lIns="91452" tIns="45726" rIns="91452" bIns="45726" rtlCol="0"/>
          <a:lstStyle>
            <a:lvl1pPr algn="r">
              <a:defRPr sz="1200"/>
            </a:lvl1pPr>
          </a:lstStyle>
          <a:p>
            <a:fld id="{CFC57DB8-D890-436E-913F-2591A7582174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71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2" tIns="45726" rIns="91452" bIns="457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52" tIns="45726" rIns="91452" bIns="457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599"/>
            <a:ext cx="2946347" cy="498214"/>
          </a:xfrm>
          <a:prstGeom prst="rect">
            <a:avLst/>
          </a:prstGeom>
        </p:spPr>
        <p:txBody>
          <a:bodyPr vert="horz" lIns="91452" tIns="45726" rIns="91452" bIns="457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5" y="9431599"/>
            <a:ext cx="2946347" cy="498214"/>
          </a:xfrm>
          <a:prstGeom prst="rect">
            <a:avLst/>
          </a:prstGeom>
        </p:spPr>
        <p:txBody>
          <a:bodyPr vert="horz" lIns="91452" tIns="45726" rIns="91452" bIns="45726" rtlCol="0" anchor="b"/>
          <a:lstStyle>
            <a:lvl1pPr algn="r">
              <a:defRPr sz="1200"/>
            </a:lvl1pPr>
          </a:lstStyle>
          <a:p>
            <a:fld id="{BC4C336D-11F1-4D41-96F2-FD0C522FA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822250"/>
            <a:ext cx="8420100" cy="1452996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 userDrawn="1"/>
        </p:nvSpPr>
        <p:spPr>
          <a:xfrm>
            <a:off x="0" y="4362175"/>
            <a:ext cx="9906000" cy="2495825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6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4655936"/>
            <a:ext cx="74295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64825" y="6446417"/>
            <a:ext cx="2576350" cy="183063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2021 г.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2232D7F8-0A88-4C77-9B43-18184A04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3" y="544635"/>
            <a:ext cx="1560274" cy="1694237"/>
          </a:xfrm>
          <a:prstGeom prst="rect">
            <a:avLst/>
          </a:prstGeom>
        </p:spPr>
      </p:pic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 userDrawn="1"/>
        </p:nvSpPr>
        <p:spPr>
          <a:xfrm>
            <a:off x="3348118" y="2246524"/>
            <a:ext cx="3209763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F0612A5A-998B-4BB7-BFB0-2C322290AC35}"/>
              </a:ext>
            </a:extLst>
          </p:cNvPr>
          <p:cNvSpPr/>
          <p:nvPr userDrawn="1"/>
        </p:nvSpPr>
        <p:spPr>
          <a:xfrm>
            <a:off x="0" y="1"/>
            <a:ext cx="9906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200" baseline="0" dirty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id="{3B4D0426-3670-4457-942A-3BF76BAEFD30}"/>
              </a:ext>
            </a:extLst>
          </p:cNvPr>
          <p:cNvCxnSpPr/>
          <p:nvPr userDrawn="1"/>
        </p:nvCxnSpPr>
        <p:spPr>
          <a:xfrm>
            <a:off x="0" y="260244"/>
            <a:ext cx="9906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20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35" y="462156"/>
            <a:ext cx="7784776" cy="69273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35" y="1382574"/>
            <a:ext cx="8958542" cy="500584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735" y="6464302"/>
            <a:ext cx="6113215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1426" y="6464302"/>
            <a:ext cx="2228850" cy="365125"/>
          </a:xfrm>
        </p:spPr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DD03BE-3F60-42D7-A92B-F4D529840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 userDrawn="1"/>
        </p:nvCxnSpPr>
        <p:spPr>
          <a:xfrm>
            <a:off x="471735" y="1173040"/>
            <a:ext cx="8958541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7CC436-EE8A-4473-A340-E3F3A9B8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4845" y="1163066"/>
            <a:ext cx="795431" cy="201363"/>
          </a:xfrm>
        </p:spPr>
        <p:txBody>
          <a:bodyPr/>
          <a:lstStyle>
            <a:lvl1pPr algn="ctr">
              <a:defRPr/>
            </a:lvl1pPr>
          </a:lstStyle>
          <a:p>
            <a:fld id="{A383DA9B-46E3-4AF9-A54F-8D0FA352DA44}" type="datetime1">
              <a:rPr lang="ru-RU" smtClean="0"/>
              <a:pPr/>
              <a:t>31.03.2025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6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35" y="462156"/>
            <a:ext cx="7784776" cy="69273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35" y="1536358"/>
            <a:ext cx="8958542" cy="485205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10527E-1A68-4CA6-8E23-A800C4D09C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1735" y="1173040"/>
            <a:ext cx="7784777" cy="363318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2">
                    <a:lumMod val="50000"/>
                  </a:schemeClr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defRPr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DD03BE-3F60-42D7-A92B-F4D529840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 userDrawn="1"/>
        </p:nvCxnSpPr>
        <p:spPr>
          <a:xfrm>
            <a:off x="471735" y="1173040"/>
            <a:ext cx="8958541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7CC436-EE8A-4473-A340-E3F3A9B8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4845" y="1163066"/>
            <a:ext cx="795431" cy="201363"/>
          </a:xfrm>
        </p:spPr>
        <p:txBody>
          <a:bodyPr/>
          <a:lstStyle>
            <a:lvl1pPr algn="ctr">
              <a:defRPr/>
            </a:lvl1pPr>
          </a:lstStyle>
          <a:p>
            <a:fld id="{A383DA9B-46E3-4AF9-A54F-8D0FA352DA44}" type="datetime1">
              <a:rPr lang="ru-RU" smtClean="0"/>
              <a:pPr/>
              <a:t>31.03.2025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2298473D-7EAB-4CEC-95C9-E3B698F6FC68}"/>
              </a:ext>
            </a:extLst>
          </p:cNvPr>
          <p:cNvGrpSpPr/>
          <p:nvPr userDrawn="1"/>
        </p:nvGrpSpPr>
        <p:grpSpPr>
          <a:xfrm>
            <a:off x="0" y="1"/>
            <a:ext cx="9906000" cy="6857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69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69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69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0939" y="6444524"/>
            <a:ext cx="6662827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2636" y="6444524"/>
            <a:ext cx="530029" cy="365125"/>
          </a:xfrm>
        </p:spPr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A147AA8-BCD7-4295-9AE9-0ECC672D555C}"/>
              </a:ext>
            </a:extLst>
          </p:cNvPr>
          <p:cNvGrpSpPr/>
          <p:nvPr userDrawn="1"/>
        </p:nvGrpSpPr>
        <p:grpSpPr>
          <a:xfrm>
            <a:off x="470143" y="1160401"/>
            <a:ext cx="8961726" cy="5238690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:a16="http://schemas.microsoft.com/office/drawing/2014/main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:a16="http://schemas.microsoft.com/office/drawing/2014/main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:a16="http://schemas.microsoft.com/office/drawing/2014/main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:a16="http://schemas.microsoft.com/office/drawing/2014/main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:a16="http://schemas.microsoft.com/office/drawing/2014/main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:a16="http://schemas.microsoft.com/office/drawing/2014/main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:a16="http://schemas.microsoft.com/office/drawing/2014/main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:a16="http://schemas.microsoft.com/office/drawing/2014/main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:a16="http://schemas.microsoft.com/office/drawing/2014/main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:a16="http://schemas.microsoft.com/office/drawing/2014/main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:a16="http://schemas.microsoft.com/office/drawing/2014/main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:a16="http://schemas.microsoft.com/office/drawing/2014/main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:a16="http://schemas.microsoft.com/office/drawing/2014/main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:a16="http://schemas.microsoft.com/office/drawing/2014/main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:a16="http://schemas.microsoft.com/office/drawing/2014/main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:a16="http://schemas.microsoft.com/office/drawing/2014/main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:a16="http://schemas.microsoft.com/office/drawing/2014/main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:a16="http://schemas.microsoft.com/office/drawing/2014/main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:a16="http://schemas.microsoft.com/office/drawing/2014/main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:a16="http://schemas.microsoft.com/office/drawing/2014/main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:a16="http://schemas.microsoft.com/office/drawing/2014/main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:a16="http://schemas.microsoft.com/office/drawing/2014/main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:a16="http://schemas.microsoft.com/office/drawing/2014/main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:a16="http://schemas.microsoft.com/office/drawing/2014/main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:a16="http://schemas.microsoft.com/office/drawing/2014/main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:a16="http://schemas.microsoft.com/office/drawing/2014/main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:a16="http://schemas.microsoft.com/office/drawing/2014/main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:a16="http://schemas.microsoft.com/office/drawing/2014/main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:a16="http://schemas.microsoft.com/office/drawing/2014/main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:a16="http://schemas.microsoft.com/office/drawing/2014/main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:a16="http://schemas.microsoft.com/office/drawing/2014/main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:a16="http://schemas.microsoft.com/office/drawing/2014/main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:a16="http://schemas.microsoft.com/office/drawing/2014/main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 dirty="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:a16="http://schemas.microsoft.com/office/drawing/2014/main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911FCD5-0FF8-4970-BC3F-761635A2C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F97839-73F5-45E4-BFE6-E61388AC0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E2AE8B8-CB60-46A8-B8C5-62E12B39C924}"/>
              </a:ext>
            </a:extLst>
          </p:cNvPr>
          <p:cNvCxnSpPr>
            <a:cxnSpLocks/>
          </p:cNvCxnSpPr>
          <p:nvPr userDrawn="1"/>
        </p:nvCxnSpPr>
        <p:spPr>
          <a:xfrm>
            <a:off x="7133766" y="6444524"/>
            <a:ext cx="2772234" cy="0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7511D98-1271-4634-BCB6-451FA6684D5F}"/>
              </a:ext>
            </a:extLst>
          </p:cNvPr>
          <p:cNvCxnSpPr>
            <a:cxnSpLocks/>
          </p:cNvCxnSpPr>
          <p:nvPr userDrawn="1"/>
        </p:nvCxnSpPr>
        <p:spPr>
          <a:xfrm>
            <a:off x="471735" y="1221915"/>
            <a:ext cx="7776841" cy="0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Рисунок 266">
            <a:extLst>
              <a:ext uri="{FF2B5EF4-FFF2-40B4-BE49-F238E27FC236}">
                <a16:creationId xmlns:a16="http://schemas.microsoft.com/office/drawing/2014/main" id="{C94E1374-52B3-444B-96E2-475D1C339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" b="22723"/>
          <a:stretch/>
        </p:blipFill>
        <p:spPr>
          <a:xfrm>
            <a:off x="0" y="4358765"/>
            <a:ext cx="9906000" cy="24869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 userDrawn="1"/>
        </p:nvSpPr>
        <p:spPr>
          <a:xfrm>
            <a:off x="0" y="4362175"/>
            <a:ext cx="9906000" cy="2495825"/>
          </a:xfrm>
          <a:prstGeom prst="rect">
            <a:avLst/>
          </a:prstGeom>
          <a:solidFill>
            <a:schemeClr val="tx2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6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822250"/>
            <a:ext cx="8420100" cy="1452996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8251" y="4655936"/>
            <a:ext cx="74295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64825" y="6446417"/>
            <a:ext cx="2576350" cy="183063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46BEE894-F66A-4E44-B18E-3B1D3C6629FA}"/>
              </a:ext>
            </a:extLst>
          </p:cNvPr>
          <p:cNvSpPr/>
          <p:nvPr userDrawn="1"/>
        </p:nvSpPr>
        <p:spPr>
          <a:xfrm>
            <a:off x="0" y="1"/>
            <a:ext cx="9906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200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900" spc="200" baseline="0" dirty="0"/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2232D7F8-0A88-4C77-9B43-18184A048E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3" y="544635"/>
            <a:ext cx="1560274" cy="1694237"/>
          </a:xfrm>
          <a:prstGeom prst="rect">
            <a:avLst/>
          </a:prstGeom>
        </p:spPr>
      </p:pic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 userDrawn="1"/>
        </p:nvSpPr>
        <p:spPr>
          <a:xfrm>
            <a:off x="3348118" y="2246524"/>
            <a:ext cx="3209763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</p:spTree>
    <p:extLst>
      <p:ext uri="{BB962C8B-B14F-4D97-AF65-F5344CB8AC3E}">
        <p14:creationId xmlns:p14="http://schemas.microsoft.com/office/powerpoint/2010/main" val="394569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DCAF-BA0F-4C6D-883A-4DBDDA42F5DB}" type="datetime1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D1CA-10E3-4DDA-9898-129C914710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3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5" r:id="rId2"/>
    <p:sldLayoutId id="2147483693" r:id="rId3"/>
    <p:sldLayoutId id="2147483672" r:id="rId4"/>
    <p:sldLayoutId id="2147483681" r:id="rId5"/>
    <p:sldLayoutId id="214748367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9623FE3EB571C7A558FEFA587F3E69CB5643009B2451F2E11FDB1DEA7477AB8DE00B4ACC5A2D311E19061BDDBE482A67781E38F14D574Ab5I" TargetMode="External"/><Relationship Id="rId3" Type="http://schemas.openxmlformats.org/officeDocument/2006/relationships/hyperlink" Target="consultantplus://offline/ref=9623FE3EB571C7A558FEFA587F3E69CB5643009B2451F2E11FDB1DEA7477AB8DE00B4AC25E2E341E19061BDDBE482A67781E38F14D574Ab5I" TargetMode="External"/><Relationship Id="rId7" Type="http://schemas.openxmlformats.org/officeDocument/2006/relationships/hyperlink" Target="consultantplus://offline/ref=9623FE3EB571C7A558FEFA587F3E69CB5643009B2451F2E11FDB1DEA7477AB8DE00B4ACC5A2D351E19061BDDBE482A67781E38F14D574Ab5I" TargetMode="External"/><Relationship Id="rId2" Type="http://schemas.openxmlformats.org/officeDocument/2006/relationships/hyperlink" Target="consultantplus://offline/ref=9623FE3EB571C7A558FEFA587F3E69CB5643009B2451F2E11FDB1DEA7477AB8DE00B4ACC5A2E331E19061BDDBE482A67781E38F14D574Ab5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9623FE3EB571C7A558FEFA587F3E69CB5643009B2451F2E11FDB1DEA7477AB8DE00B4AC3552D351E19061BDDBE482A67781E38F14D574Ab5I" TargetMode="External"/><Relationship Id="rId5" Type="http://schemas.openxmlformats.org/officeDocument/2006/relationships/hyperlink" Target="consultantplus://offline/ref=9623FE3EB571C7A558FEFA587F3E69CB5643009B2451F2E11FDB1DEA7477AB8DE00B4AC3552E3D1E19061BDDBE482A67781E38F14D574Ab5I" TargetMode="External"/><Relationship Id="rId4" Type="http://schemas.openxmlformats.org/officeDocument/2006/relationships/hyperlink" Target="consultantplus://offline/ref=9623FE3EB571C7A558FEFA587F3E69CB56440F9B2453F2E11FDB1DEA7477AB8DE00B4ACA5920614409025288B6562F7F661A26F144bEI" TargetMode="External"/><Relationship Id="rId9" Type="http://schemas.openxmlformats.org/officeDocument/2006/relationships/hyperlink" Target="consultantplus://offline/ref=7BBFA2FBC7B40687E6FF57219DE83A828F69AEF2503C82437EE34976A8D680192B10FA187A30B00AF0E1EF3A1F16611F648802030A19u8a9J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8024618-D6BB-4404-9A06-28ADAB23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03" y="2571136"/>
            <a:ext cx="9666994" cy="1452996"/>
          </a:xfrm>
        </p:spPr>
        <p:txBody>
          <a:bodyPr>
            <a:noAutofit/>
          </a:bodyPr>
          <a:lstStyle/>
          <a:p>
            <a:pPr marL="0" lvl="0" indent="0"/>
            <a:r>
              <a:rPr lang="ru-RU" sz="2400" b="1" dirty="0" smtClean="0">
                <a:solidFill>
                  <a:srgbClr val="002060"/>
                </a:solidFill>
              </a:rPr>
              <a:t>РЕКОМЕНДАЦИИ О СОБЛЮДЕНИИ ТРЕБОВАНИЙ </a:t>
            </a:r>
            <a:r>
              <a:rPr lang="ru-RU" sz="2400" b="1" dirty="0">
                <a:solidFill>
                  <a:srgbClr val="002060"/>
                </a:solidFill>
              </a:rPr>
              <a:t>ЗАКОНОДАТЕЛЬСТВА В ОБЛАСТИ ПЕРСОНАЛЬНЫХ ДАННЫХ </a:t>
            </a:r>
            <a:r>
              <a:rPr lang="ru-RU" sz="2400" b="1" dirty="0" smtClean="0">
                <a:solidFill>
                  <a:srgbClr val="002060"/>
                </a:solidFill>
              </a:rPr>
              <a:t>ДЛЯ ОРГАНОВ </a:t>
            </a:r>
            <a:r>
              <a:rPr lang="ru-RU" sz="2400" b="1" dirty="0">
                <a:solidFill>
                  <a:srgbClr val="002060"/>
                </a:solidFill>
              </a:rPr>
              <a:t>ГОСУДАРСТВЕННОЙ ВЛАСТИ СУБЪЕКТОВ РОССИЙСКОЙ ФЕДЕРАЦИИ И </a:t>
            </a:r>
            <a:r>
              <a:rPr lang="ru-RU" sz="2400" b="1" dirty="0" smtClean="0">
                <a:solidFill>
                  <a:srgbClr val="002060"/>
                </a:solidFill>
              </a:rPr>
              <a:t>МУНИЦИПАЛЬНЫХ ОРГАНОВ </a:t>
            </a:r>
            <a:r>
              <a:rPr lang="ru-RU" sz="2400" b="1" dirty="0">
                <a:solidFill>
                  <a:srgbClr val="002060"/>
                </a:solidFill>
              </a:rPr>
              <a:t>ПРИ РАЗМЕЩЕНИИ ИНФОРМАЦИИ НА ОФИЦИАЛЬНЫХ САЙТАХ В СЕТИ «ИНТЕРНЕТ»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9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415373" y="347562"/>
            <a:ext cx="7900478" cy="9695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Пример наличия в коде страницы сайта метрической программы «</a:t>
            </a:r>
            <a:r>
              <a:rPr lang="en-US" dirty="0"/>
              <a:t>Google Analytics</a:t>
            </a:r>
            <a:r>
              <a:rPr lang="ru-RU" dirty="0"/>
              <a:t>»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82E645-838F-48E9-B3D1-107F69BD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>
            <a:fillRect/>
          </a:stretch>
        </p:blipFill>
        <p:spPr bwMode="auto">
          <a:xfrm>
            <a:off x="475723" y="1420623"/>
            <a:ext cx="8954553" cy="497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8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1027721" y="305617"/>
            <a:ext cx="7436772" cy="9695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Пример распространения персональных данных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" y="1073790"/>
            <a:ext cx="8918549" cy="52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2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561" y="3286331"/>
            <a:ext cx="8225001" cy="2503629"/>
          </a:xfrm>
        </p:spPr>
        <p:txBody>
          <a:bodyPr>
            <a:normAutofit/>
          </a:bodyPr>
          <a:lstStyle/>
          <a:p>
            <a:pPr marL="92075" indent="0" algn="just">
              <a:spcAft>
                <a:spcPts val="600"/>
              </a:spcAft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415373" y="347562"/>
            <a:ext cx="7900478" cy="9695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Проверка в реестре операторов, осуществляющих обработку персональных данных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8526" t="3840" r="10594" b="4927"/>
          <a:stretch/>
        </p:blipFill>
        <p:spPr>
          <a:xfrm>
            <a:off x="909347" y="1387351"/>
            <a:ext cx="8142374" cy="51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39DF4-FE19-4B05-84CD-5A9B4AED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Административная ответственность за нарушение в области персональных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F6090-0E1B-4F49-8CEF-4EC3A33D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К административной ответственности за нарушение правил обработки организацию и ее должностных лиц могут привлечь:</a:t>
            </a:r>
            <a:endParaRPr lang="ru-RU" dirty="0"/>
          </a:p>
          <a:p>
            <a:pPr lvl="0"/>
            <a:r>
              <a:rPr lang="ru-RU" dirty="0"/>
              <a:t>в не предусмотренных законом случаях (</a:t>
            </a:r>
            <a:r>
              <a:rPr lang="ru-RU" dirty="0">
                <a:hlinkClick r:id="rId2"/>
              </a:rPr>
              <a:t>ч. 1 ст. 13.11</a:t>
            </a:r>
            <a:r>
              <a:rPr lang="ru-RU" dirty="0"/>
              <a:t> КоАП РФ).</a:t>
            </a:r>
          </a:p>
          <a:p>
            <a:pPr lvl="0"/>
            <a:r>
              <a:rPr lang="ru-RU" dirty="0"/>
              <a:t>в целях, несовместимых с целями сбора (</a:t>
            </a:r>
            <a:r>
              <a:rPr lang="ru-RU" dirty="0">
                <a:hlinkClick r:id="rId2"/>
              </a:rPr>
              <a:t>ч. 1 ст. 13.11</a:t>
            </a:r>
            <a:r>
              <a:rPr lang="ru-RU" dirty="0"/>
              <a:t> КоАП РФ).</a:t>
            </a:r>
          </a:p>
          <a:p>
            <a:r>
              <a:rPr lang="ru-RU" dirty="0"/>
              <a:t>Максимальный штраф для должностных лиц - 20 000 руб., для организации - 100 000 руб.</a:t>
            </a:r>
          </a:p>
          <a:p>
            <a:r>
              <a:rPr lang="ru-RU" dirty="0"/>
              <a:t>За </a:t>
            </a:r>
            <a:r>
              <a:rPr lang="ru-RU" dirty="0">
                <a:hlinkClick r:id="rId2"/>
              </a:rPr>
              <a:t>повторное нарушение</a:t>
            </a:r>
            <a:r>
              <a:rPr lang="ru-RU" dirty="0"/>
              <a:t> правил обработки персональных данных максимальный штраф составит: для должностных лиц - 50 000 руб., для ИП - 100 000 руб., для организации - 300 000 руб. (</a:t>
            </a:r>
            <a:r>
              <a:rPr lang="ru-RU" dirty="0">
                <a:hlinkClick r:id="rId3"/>
              </a:rPr>
              <a:t>ч. 1.1 ст. 13.11</a:t>
            </a:r>
            <a:r>
              <a:rPr lang="ru-RU" dirty="0"/>
              <a:t> КоАП РФ);</a:t>
            </a:r>
          </a:p>
          <a:p>
            <a:pPr lvl="0"/>
            <a:r>
              <a:rPr lang="ru-RU" dirty="0"/>
              <a:t>за использование баз данных, находящихся за пределами Российской Федерации, для записи, систематизации, накопления, хранения, уточнения (обновления, изменения) или извлечения персональных данных граждан РФ (</a:t>
            </a:r>
            <a:r>
              <a:rPr lang="ru-RU" dirty="0">
                <a:hlinkClick r:id="rId4"/>
              </a:rPr>
              <a:t>ч. 5 ст. 18</a:t>
            </a:r>
            <a:r>
              <a:rPr lang="ru-RU" dirty="0"/>
              <a:t> Закона о персональных данных, </a:t>
            </a:r>
            <a:r>
              <a:rPr lang="ru-RU" dirty="0">
                <a:hlinkClick r:id="rId5"/>
              </a:rPr>
              <a:t>ч. 8</a:t>
            </a:r>
            <a:r>
              <a:rPr lang="ru-RU" dirty="0"/>
              <a:t>, </a:t>
            </a:r>
            <a:r>
              <a:rPr lang="ru-RU" dirty="0">
                <a:hlinkClick r:id="rId6"/>
              </a:rPr>
              <a:t>9 ст. 13.11</a:t>
            </a:r>
            <a:r>
              <a:rPr lang="ru-RU" dirty="0"/>
              <a:t> КоАП РФ).</a:t>
            </a:r>
          </a:p>
          <a:p>
            <a:r>
              <a:rPr lang="ru-RU" dirty="0"/>
              <a:t>Максимальный штраф за неисполнение этой обязанности для должностных лиц - 200 000 руб. (за повторное нарушение - 800 000 руб.), для организации либо индивидуального предпринимателя - 6 000 000 руб. (за повторное нарушение - 18 000 000 руб.).</a:t>
            </a:r>
          </a:p>
          <a:p>
            <a:pPr marL="0" indent="0">
              <a:buNone/>
            </a:pPr>
            <a:r>
              <a:rPr lang="ru-RU" b="1" dirty="0"/>
              <a:t>Административная ответственность за невыполнение требований по защите персональных данных</a:t>
            </a:r>
            <a:endParaRPr lang="ru-RU" dirty="0"/>
          </a:p>
          <a:p>
            <a:r>
              <a:rPr lang="ru-RU" dirty="0"/>
              <a:t>	Если Оператор не опубликует необходимые документы о политике в отношении обработки персональных данных и о том, какие требования по их защите реализуется, или не будет обеспечен иным образом неограниченный доступ к ним (</a:t>
            </a:r>
            <a:r>
              <a:rPr lang="ru-RU" dirty="0">
                <a:hlinkClick r:id="rId7"/>
              </a:rPr>
              <a:t>ч. 3 ст. 13.11</a:t>
            </a:r>
            <a:r>
              <a:rPr lang="ru-RU" dirty="0"/>
              <a:t> КоАП РФ).</a:t>
            </a:r>
          </a:p>
          <a:p>
            <a:r>
              <a:rPr lang="ru-RU" dirty="0"/>
              <a:t>Максимальный штраф для должностных лиц - 12 000 руб., для организации - 60 000 руб., для ИП - 20 000 руб.;</a:t>
            </a:r>
          </a:p>
          <a:p>
            <a:pPr lvl="0"/>
            <a:r>
              <a:rPr lang="ru-RU" dirty="0"/>
              <a:t>если Оператор не выполнит требование Роскомнадзора об уточнении, блокировании или уничтожении персональных данных, если они неполные, неточные, устарели, были незаконно получены или не являются необходимыми для целей обработки (</a:t>
            </a:r>
            <a:r>
              <a:rPr lang="ru-RU" dirty="0">
                <a:hlinkClick r:id="rId8"/>
              </a:rPr>
              <a:t>ч. 5 ст. 13.11</a:t>
            </a:r>
            <a:r>
              <a:rPr lang="ru-RU" dirty="0"/>
              <a:t> КоАП РФ).</a:t>
            </a:r>
          </a:p>
          <a:p>
            <a:r>
              <a:rPr lang="ru-RU" dirty="0"/>
              <a:t>Максимальный штраф для должностных лиц – 20 000 руб.; на индивидуальных предпринимателей – 40 000 руб.; на юридических лиц – 90 000 руб.</a:t>
            </a:r>
          </a:p>
          <a:p>
            <a:r>
              <a:rPr lang="ru-RU" dirty="0"/>
              <a:t>За повторное совершение административного правонарушения, предусмотренного </a:t>
            </a:r>
            <a:r>
              <a:rPr lang="ru-RU" dirty="0">
                <a:hlinkClick r:id="rId9"/>
              </a:rPr>
              <a:t>ч. 5</a:t>
            </a:r>
            <a:r>
              <a:rPr lang="ru-RU" dirty="0"/>
              <a:t> ст.13.11.</a:t>
            </a:r>
          </a:p>
          <a:p>
            <a:r>
              <a:rPr lang="ru-RU" dirty="0"/>
              <a:t>Максимальный штраф для должностных лиц - 50000 руб.; на индивидуальных предпринимателей – 100 000 руб.; на юридических лиц – 50 0000 руб.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C0BF8E-4938-41D5-85A4-642B990E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1A1BFD-35AC-4ED3-AD8B-42059228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8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839" y="1641021"/>
            <a:ext cx="9209160" cy="5005843"/>
          </a:xfrm>
        </p:spPr>
        <p:txBody>
          <a:bodyPr>
            <a:normAutofit/>
          </a:bodyPr>
          <a:lstStyle/>
          <a:p>
            <a:pPr marL="92075" indent="0" algn="just">
              <a:spcAft>
                <a:spcPts val="600"/>
              </a:spcAft>
              <a:buNone/>
            </a:pPr>
            <a:r>
              <a:rPr lang="ru-RU" sz="2000" dirty="0" smtClean="0"/>
              <a:t>а</a:t>
            </a:r>
            <a:r>
              <a:rPr lang="ru-RU" sz="2000" dirty="0"/>
              <a:t>) получение согласия пользователей сайтов на обработку персональных данных, в том числе с использованием метрических программ (ч. 1 ст. 6 Федерального закона);</a:t>
            </a:r>
          </a:p>
          <a:p>
            <a:pPr marL="92075" indent="0" algn="just">
              <a:spcAft>
                <a:spcPts val="600"/>
              </a:spcAft>
              <a:buNone/>
            </a:pPr>
            <a:r>
              <a:rPr lang="ru-RU" sz="2000" dirty="0"/>
              <a:t>б) размещения документа, определяющего политику оператора в отношении обработки персональных данных </a:t>
            </a:r>
            <a:r>
              <a:rPr lang="ru-RU" sz="2000" dirty="0" smtClean="0"/>
              <a:t>(</a:t>
            </a:r>
            <a:r>
              <a:rPr lang="ru-RU" sz="2000" dirty="0"/>
              <a:t>п. 2 Постановления Правительства «Об утверждении перечня мер, направленных на обеспечение выполнения обязанностей, предусмотренных Федеральным законом "О персональных данных" и принятыми в соответствии с ним нормативными правовыми актами, операторами, являющимися государственными или муниципальными органами»</a:t>
            </a:r>
            <a:r>
              <a:rPr lang="ru-RU" sz="2000" dirty="0" smtClean="0"/>
              <a:t>);</a:t>
            </a:r>
            <a:endParaRPr lang="ru-RU" sz="2000" dirty="0"/>
          </a:p>
          <a:p>
            <a:pPr marL="92075" indent="0" algn="just">
              <a:spcAft>
                <a:spcPts val="600"/>
              </a:spcAft>
              <a:buNone/>
            </a:pPr>
            <a:r>
              <a:rPr lang="ru-RU" sz="2000" dirty="0"/>
              <a:t>в) соблюдения соответствия объема собираемых персональных данных по отношению к заявленным целям обработки персональных данных на сайтах (ч. 5 ст. 5 Федерального закона);</a:t>
            </a:r>
          </a:p>
          <a:p>
            <a:pPr marL="92075" indent="0" algn="just">
              <a:spcAft>
                <a:spcPts val="600"/>
              </a:spcAft>
              <a:buNone/>
            </a:pPr>
            <a:r>
              <a:rPr lang="ru-RU" sz="2000" dirty="0"/>
              <a:t>г) соблюдения требований по распространению персональных данных на сайтах (ст. 10.1 Федерального закон);</a:t>
            </a:r>
          </a:p>
          <a:p>
            <a:pPr marL="92075" indent="0" algn="just">
              <a:spcAft>
                <a:spcPts val="600"/>
              </a:spcAft>
              <a:buNone/>
            </a:pPr>
            <a:r>
              <a:rPr lang="ru-RU" sz="2000" dirty="0"/>
              <a:t>д) соблюдение требований по локализации баз данных, содержащих персональные данные на территории Российской Федерации (ч. 5 ст.18 Федерльного закона).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415373" y="347562"/>
            <a:ext cx="7900478" cy="96951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Основные требования по соблюдению требований законодательства в области персональных данных в сети «</a:t>
            </a:r>
            <a:r>
              <a:rPr lang="ru-RU" dirty="0" smtClean="0"/>
              <a:t>Интернет»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39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35" y="351490"/>
            <a:ext cx="7784776" cy="692739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Нормативные правовые акты в области персональных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736" y="1605072"/>
            <a:ext cx="8958540" cy="4859230"/>
          </a:xfrm>
        </p:spPr>
        <p:txBody>
          <a:bodyPr>
            <a:noAutofit/>
          </a:bodyPr>
          <a:lstStyle/>
          <a:p>
            <a:pPr marL="434975" indent="-342900" algn="just">
              <a:lnSpc>
                <a:spcPts val="2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Федеральный закон «О персональных данных» от 27.07.2006   №152-ФЗ.</a:t>
            </a:r>
          </a:p>
          <a:p>
            <a:pPr marL="434975" indent="-342900" algn="just">
              <a:lnSpc>
                <a:spcPts val="2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Постановление Правительства РФ «Об утверждении перечня мер, направленных на обеспечение выполнения обязанностей, предусмотренных Федеральным законом «О персональных данных» и принятыми в соответствии с ним нормативными правовыми актами, операторами, являющимися государственными или муниципальными органами» от 21.03.2012 N 211 (ред. от 15.04.2019).</a:t>
            </a:r>
          </a:p>
          <a:p>
            <a:pPr marL="434975" indent="-342900" algn="just">
              <a:lnSpc>
                <a:spcPts val="2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Постановление Правительства РФ «Об утверждении Положения об особенностях обработки персональных данных, осуществляемой без использования средств автоматизации» от 15.09.2008 № 687.</a:t>
            </a:r>
          </a:p>
          <a:p>
            <a:pPr marL="434975" indent="-342900">
              <a:lnSpc>
                <a:spcPts val="2000"/>
              </a:lnSpc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Постановление Правительства РФ «О федеральном государственном контроле (надзоре) за обработкой персональных данных» от 29.06.2021 № 1046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434975" indent="-342900">
              <a:lnSpc>
                <a:spcPts val="2000"/>
              </a:lnSpc>
            </a:pPr>
            <a:r>
              <a:rPr lang="ru-RU" sz="1800" dirty="0">
                <a:cs typeface="Times New Roman" panose="02020603050405020304" pitchFamily="18" charset="0"/>
              </a:rPr>
              <a:t>Приказ </a:t>
            </a:r>
            <a:r>
              <a:rPr lang="ru-RU" sz="1800" dirty="0" err="1">
                <a:cs typeface="Times New Roman" panose="02020603050405020304" pitchFamily="18" charset="0"/>
              </a:rPr>
              <a:t>Роскомнадзора</a:t>
            </a:r>
            <a:r>
              <a:rPr lang="ru-RU" sz="1800" dirty="0">
                <a:cs typeface="Times New Roman" panose="02020603050405020304" pitchFamily="18" charset="0"/>
              </a:rPr>
              <a:t> от 24.02.2021 № 18 «Об утверждении требований  к содержанию согласия на обработку персональных данных, разрешенных субъектом персональных данных для распространения».</a:t>
            </a:r>
          </a:p>
          <a:p>
            <a:pPr marL="434975" indent="-342900">
              <a:lnSpc>
                <a:spcPts val="2000"/>
              </a:lnSpc>
            </a:pPr>
            <a:r>
              <a:rPr lang="ru-RU" sz="1800" dirty="0">
                <a:cs typeface="Times New Roman" panose="02020603050405020304" pitchFamily="18" charset="0"/>
              </a:rPr>
              <a:t>Приказ </a:t>
            </a:r>
            <a:r>
              <a:rPr lang="ru-RU" sz="1800" dirty="0" err="1">
                <a:cs typeface="Times New Roman" panose="02020603050405020304" pitchFamily="18" charset="0"/>
              </a:rPr>
              <a:t>Роскомнадзора</a:t>
            </a:r>
            <a:r>
              <a:rPr lang="ru-RU" sz="1800" dirty="0">
                <a:cs typeface="Times New Roman" panose="02020603050405020304" pitchFamily="18" charset="0"/>
              </a:rPr>
              <a:t> от 05.08.2022 № 128 «Об утверждении перечня иностранных государств, обеспечивающих адекватную защиту прав субъектов персональных данных».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88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198" y="246130"/>
            <a:ext cx="8597070" cy="692739"/>
          </a:xfrm>
          <a:noFill/>
        </p:spPr>
        <p:txBody>
          <a:bodyPr>
            <a:noAutofit/>
          </a:bodyPr>
          <a:lstStyle/>
          <a:p>
            <a:r>
              <a:rPr lang="ru-RU" dirty="0"/>
              <a:t>Нарушения в области персональных данных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42884" y="963338"/>
            <a:ext cx="7931697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 итогам </a:t>
            </a:r>
            <a:r>
              <a:rPr lang="ru-RU" sz="1860" dirty="0">
                <a:solidFill>
                  <a:schemeClr val="bg2">
                    <a:lumMod val="25000"/>
                  </a:schemeClr>
                </a:solidFill>
              </a:rPr>
              <a:t>проведения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мероприятий: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2024 году – направлено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16 требований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 устранении нарушений.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 1 квартал 2025 года – направлено 7 требований об устранении нарушений.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0198" y="1172771"/>
            <a:ext cx="902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57519771"/>
              </p:ext>
            </p:extLst>
          </p:nvPr>
        </p:nvGraphicFramePr>
        <p:xfrm>
          <a:off x="2226508" y="2960800"/>
          <a:ext cx="5583641" cy="359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95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Заголовок 11"/>
          <p:cNvSpPr>
            <a:spLocks noGrp="1"/>
          </p:cNvSpPr>
          <p:nvPr>
            <p:ph type="title"/>
          </p:nvPr>
        </p:nvSpPr>
        <p:spPr>
          <a:xfrm>
            <a:off x="471735" y="288839"/>
            <a:ext cx="7900478" cy="6927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Наиболее распространенные нарушения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08235" y="1410355"/>
            <a:ext cx="507394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dirty="0"/>
          </a:p>
          <a:p>
            <a:pPr algn="just"/>
            <a:r>
              <a:rPr lang="ru-RU" sz="1500" dirty="0"/>
              <a:t>отсутствие на страницах сайта механизма получения согласия на обработку персональных данных 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(ч. 1 ст. 6 Закона о персональных данных).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избыточность сбора персональных данных по отношению к заявленным целям обработки персональных данных 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(ч. 5 ст. 5 Закона о персональных данных).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непредставление уполномоченному органу информации, предусмотренной ч. 1 ст. 22 Закона о персональных данных 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(ч. 7 ст. 22 Закона о персональных данных ).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отсутствие на страницах сайта документа, определяющего политику оператора в отношении обработки персональных данных </a:t>
            </a: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</a:rPr>
              <a:t>(п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. 2 Постановления Правительства «Об утверждении перечня мер, направленных на обеспечение выполнения обязанностей, предусмотренных Федеральным законом "О персональных данных" и принятыми в соответствии с ним нормативными правовыми актами, операторами, являющимися государственными или муниципальными органами»).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Иные нарушения в области персональных данных</a:t>
            </a:r>
          </a:p>
          <a:p>
            <a:pPr algn="just"/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71748985"/>
              </p:ext>
            </p:extLst>
          </p:nvPr>
        </p:nvGraphicFramePr>
        <p:xfrm>
          <a:off x="133025" y="1634671"/>
          <a:ext cx="4288949" cy="492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55011" y="4260859"/>
            <a:ext cx="153824" cy="1794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54411" y="3351307"/>
            <a:ext cx="153824" cy="179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54411" y="1764453"/>
            <a:ext cx="153824" cy="179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54411" y="2441756"/>
            <a:ext cx="153824" cy="1794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54411" y="6079962"/>
            <a:ext cx="153824" cy="1794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1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415373" y="347562"/>
            <a:ext cx="7900478" cy="9695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Пример </a:t>
            </a:r>
            <a:r>
              <a:rPr lang="ru-RU" dirty="0" smtClean="0"/>
              <a:t>размещения согласия </a:t>
            </a:r>
            <a:r>
              <a:rPr lang="ru-RU" dirty="0"/>
              <a:t>на обработку персональных данных для  посетителей сайта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734" t="7041" r="11900" b="15064"/>
          <a:stretch/>
        </p:blipFill>
        <p:spPr>
          <a:xfrm>
            <a:off x="4983608" y="2211753"/>
            <a:ext cx="4825554" cy="4116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811" t="7070" r="11471" b="2766"/>
          <a:stretch/>
        </p:blipFill>
        <p:spPr>
          <a:xfrm>
            <a:off x="174513" y="1499635"/>
            <a:ext cx="4923758" cy="48284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12934" y="4982198"/>
            <a:ext cx="4503634" cy="73493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Заголовок 11"/>
          <p:cNvSpPr txBox="1">
            <a:spLocks/>
          </p:cNvSpPr>
          <p:nvPr/>
        </p:nvSpPr>
        <p:spPr>
          <a:xfrm>
            <a:off x="471735" y="181772"/>
            <a:ext cx="8958540" cy="969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dirty="0" smtClean="0"/>
              <a:t>Пример размещения документа, определяющего политику оператора, в отношении обработки персональных данных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t="3964" b="4480"/>
          <a:stretch/>
        </p:blipFill>
        <p:spPr>
          <a:xfrm>
            <a:off x="195103" y="1227167"/>
            <a:ext cx="9502570" cy="50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4331" y="1790462"/>
            <a:ext cx="3093923" cy="473139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 сборе персональных данных, в том числе посредством сети «Интернет», оператор обязан обеспечить запись, систематизацию, накопление, хранение, уточнение (обновление, изменение), извлечение персональных данных граждан Российской Федерации с использованием баз данных, находящихся на территории Российской Федерации.</a:t>
            </a:r>
          </a:p>
          <a:p>
            <a:pPr algn="just"/>
            <a:r>
              <a:rPr lang="ru-RU" dirty="0"/>
              <a:t>Адрес серверных мощностей сайта Оператора должен находится на территории Российской Федерации.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415373" y="513377"/>
            <a:ext cx="7900478" cy="9695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Пример локализации базы данных на территории Российской Федерации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219" r="68247" b="30637"/>
          <a:stretch/>
        </p:blipFill>
        <p:spPr>
          <a:xfrm>
            <a:off x="508936" y="1790462"/>
            <a:ext cx="5958976" cy="38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222BD-2CF3-4F93-A922-FB0EFFCC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35" y="441630"/>
            <a:ext cx="7784776" cy="69273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локализации базы данных за пределами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3BA31-C302-4487-B73E-2C066797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57" y="4879105"/>
            <a:ext cx="8825219" cy="27885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Определить территориальное местоположение серверных мощностей возможно посредством общедоступных ресурсов, в частности сервисов: 2</a:t>
            </a:r>
            <a:r>
              <a:rPr lang="en-US" sz="2400" dirty="0" err="1"/>
              <a:t>ip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r>
              <a:rPr lang="ru-RU" sz="2400" dirty="0"/>
              <a:t>, </a:t>
            </a:r>
            <a:r>
              <a:rPr lang="en-US" sz="2400" dirty="0" err="1"/>
              <a:t>Whois</a:t>
            </a:r>
            <a:r>
              <a:rPr lang="ru-RU" sz="2400" dirty="0"/>
              <a:t>-</a:t>
            </a:r>
            <a:r>
              <a:rPr lang="en-US" sz="2400" dirty="0"/>
              <a:t>Service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r>
              <a:rPr lang="en-US" sz="2400" dirty="0"/>
              <a:t> </a:t>
            </a:r>
            <a:r>
              <a:rPr lang="ru-RU" sz="2400" dirty="0"/>
              <a:t>и иные</a:t>
            </a:r>
          </a:p>
          <a:p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F24D68-FB59-427B-9FBE-55530856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6230D2-D425-4156-8854-4AB60219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9963" r="75640" b="40210"/>
          <a:stretch/>
        </p:blipFill>
        <p:spPr>
          <a:xfrm>
            <a:off x="2558822" y="1814295"/>
            <a:ext cx="5209383" cy="2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42" t="38589" r="1046" b="2795"/>
          <a:stretch/>
        </p:blipFill>
        <p:spPr>
          <a:xfrm>
            <a:off x="2021748" y="1690305"/>
            <a:ext cx="6014906" cy="495655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415373" y="347562"/>
            <a:ext cx="7900478" cy="9695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Пример наличия в коде страницы сайта метрической программы «</a:t>
            </a:r>
            <a:r>
              <a:rPr lang="ru-RU" dirty="0" err="1"/>
              <a:t>Яндекс.Метрика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06424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КН-2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278D19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5395</TotalTime>
  <Words>1119</Words>
  <Application>Microsoft Office PowerPoint</Application>
  <PresentationFormat>Лист A4 (210x297 мм)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 Black</vt:lpstr>
      <vt:lpstr>DIN Pro Black</vt:lpstr>
      <vt:lpstr>Calibri</vt:lpstr>
      <vt:lpstr>DIN Pro Cond Medium</vt:lpstr>
      <vt:lpstr>Arial</vt:lpstr>
      <vt:lpstr>Times New Roman</vt:lpstr>
      <vt:lpstr>DIN Pro Cond Black</vt:lpstr>
      <vt:lpstr>Тема Office</vt:lpstr>
      <vt:lpstr>РЕКОМЕНДАЦИИ О СОБЛЮДЕНИИ ТРЕБОВАНИЙ ЗАКОНОДАТЕЛЬСТВА В ОБЛАСТИ ПЕРСОНАЛЬНЫХ ДАННЫХ ДЛЯ ОРГАНОВ ГОСУДАРСТВЕННОЙ ВЛАСТИ СУБЪЕКТОВ РОССИЙСКОЙ ФЕДЕРАЦИИ И МУНИЦИПАЛЬНЫХ ОРГАНОВ ПРИ РАЗМЕЩЕНИИ ИНФОРМАЦИИ НА ОФИЦИАЛЬНЫХ САЙТАХ В СЕТИ «ИНТЕРНЕТ»  </vt:lpstr>
      <vt:lpstr>Нормативные правовые акты в области персональных данных</vt:lpstr>
      <vt:lpstr>Нарушения в области персональных данных </vt:lpstr>
      <vt:lpstr>Наиболее распространенные нарушения</vt:lpstr>
      <vt:lpstr>Пример размещения согласия на обработку персональных данных для  посетителей сайта </vt:lpstr>
      <vt:lpstr>Презентация PowerPoint</vt:lpstr>
      <vt:lpstr>Пример локализации базы данных на территории Российской Федерации</vt:lpstr>
      <vt:lpstr>Пример локализации базы данных за пределами Российской Федерации</vt:lpstr>
      <vt:lpstr>Пример наличия в коде страницы сайта метрической программы «Яндекс.Метрика»</vt:lpstr>
      <vt:lpstr>Пример наличия в коде страницы сайта метрической программы «Google Analytics»</vt:lpstr>
      <vt:lpstr>Пример распространения персональных данных  </vt:lpstr>
      <vt:lpstr>Проверка в реестре операторов, осуществляющих обработку персональных данных</vt:lpstr>
      <vt:lpstr>Административная ответственность за нарушение в области персональных данных</vt:lpstr>
      <vt:lpstr>Основные требования по соблюдению требований законодательства в области персональных данных в сети «Интернет»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Клейменов</dc:creator>
  <cp:lastModifiedBy>Смирнов Роман Алексеевич</cp:lastModifiedBy>
  <cp:revision>383</cp:revision>
  <cp:lastPrinted>2025-01-23T05:53:03Z</cp:lastPrinted>
  <dcterms:created xsi:type="dcterms:W3CDTF">2021-02-25T05:49:27Z</dcterms:created>
  <dcterms:modified xsi:type="dcterms:W3CDTF">2025-03-31T09:24:15Z</dcterms:modified>
</cp:coreProperties>
</file>